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Текст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Текст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Рисунок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3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4.tif"/><Relationship Id="rId5" Type="http://schemas.openxmlformats.org/officeDocument/2006/relationships/image" Target="../media/image5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6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7.tif"/><Relationship Id="rId5" Type="http://schemas.openxmlformats.org/officeDocument/2006/relationships/image" Target="../media/image3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.jpeg"/><Relationship Id="rId6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Рисунок 8" descr="Рисунок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Заголовок 1"/>
          <p:cNvSpPr txBox="1"/>
          <p:nvPr>
            <p:ph type="ctrTitle"/>
          </p:nvPr>
        </p:nvSpPr>
        <p:spPr>
          <a:xfrm>
            <a:off x="755902" y="3399768"/>
            <a:ext cx="10640756" cy="775846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HTML Forms. CSS</a:t>
            </a:r>
          </a:p>
        </p:txBody>
      </p:sp>
      <p:sp>
        <p:nvSpPr>
          <p:cNvPr id="105" name="Подзаголовок 2"/>
          <p:cNvSpPr txBox="1"/>
          <p:nvPr>
            <p:ph type="subTitle" sz="quarter" idx="1"/>
          </p:nvPr>
        </p:nvSpPr>
        <p:spPr>
          <a:xfrm>
            <a:off x="1514120" y="4171527"/>
            <a:ext cx="9163758" cy="45044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Sapsan-Code</a:t>
            </a:r>
          </a:p>
        </p:txBody>
      </p:sp>
      <p:pic>
        <p:nvPicPr>
          <p:cNvPr id="106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9807" y="320231"/>
            <a:ext cx="5110933" cy="2836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Заголовок 1"/>
          <p:cNvSpPr txBox="1"/>
          <p:nvPr>
            <p:ph type="ctrTitle"/>
          </p:nvPr>
        </p:nvSpPr>
        <p:spPr>
          <a:xfrm>
            <a:off x="-3463981" y="0"/>
            <a:ext cx="10640756" cy="77584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CSS Selector</a:t>
            </a:r>
          </a:p>
        </p:txBody>
      </p:sp>
      <p:pic>
        <p:nvPicPr>
          <p:cNvPr id="157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A-G5y_HfqrDTf0BG7otQrBarLRTLp8bNrZF74JVsUozFC06_W2nivdYS9v_nciSuJjaRjMEdlKnWricO_HcyTqA0fii3AeKIJmIb3SPxOruJA9nWuiVQfyFcse31PousFBAB7OiSk7lB9HE6V_TMHEXWFg=s2048.png" descr="A-G5y_HfqrDTf0BG7otQrBarLRTLp8bNrZF74JVsUozFC06_W2nivdYS9v_nciSuJjaRjMEdlKnWricO_HcyTqA0fii3AeKIJmIb3SPxOruJA9nWuiVQfyFcse31PousFBAB7OiSk7lB9HE6V_TMHEXWFg=s20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3000" y="1223819"/>
            <a:ext cx="10160000" cy="46609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https://developer.mozilla.org/ru/docs/Learn/CSS/Building_blocks/Selectors/Attribute_selectors"/>
          <p:cNvSpPr txBox="1"/>
          <p:nvPr/>
        </p:nvSpPr>
        <p:spPr>
          <a:xfrm>
            <a:off x="1613298" y="833288"/>
            <a:ext cx="8965404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https://developer.mozilla.org/ru/docs/Learn/CSS/Building_blocks/Selectors/Attribute_selectors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Заголовок 1"/>
          <p:cNvSpPr txBox="1"/>
          <p:nvPr>
            <p:ph type="ctrTitle"/>
          </p:nvPr>
        </p:nvSpPr>
        <p:spPr>
          <a:xfrm>
            <a:off x="-3463981" y="0"/>
            <a:ext cx="10640756" cy="77584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CSS Selector</a:t>
            </a:r>
          </a:p>
        </p:txBody>
      </p:sp>
      <p:pic>
        <p:nvPicPr>
          <p:cNvPr id="163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Заголовок 1"/>
          <p:cNvSpPr txBox="1"/>
          <p:nvPr/>
        </p:nvSpPr>
        <p:spPr>
          <a:xfrm>
            <a:off x="383739" y="658531"/>
            <a:ext cx="10640755" cy="775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Селектор через псевдоклассы, псевдоэлементы</a:t>
            </a:r>
          </a:p>
        </p:txBody>
      </p:sp>
      <p:pic>
        <p:nvPicPr>
          <p:cNvPr id="165" name="Screenshot 2023-10-26 at 15.43.59.png" descr="Screenshot 2023-10-26 at 15.43.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1709" y="2587607"/>
            <a:ext cx="27305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creenshot 2023-10-26 at 15.44.59.png" descr="Screenshot 2023-10-26 at 15.44.5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22165" y="2593957"/>
            <a:ext cx="2794001" cy="104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Заголовок 1"/>
          <p:cNvSpPr txBox="1"/>
          <p:nvPr>
            <p:ph type="ctrTitle"/>
          </p:nvPr>
        </p:nvSpPr>
        <p:spPr>
          <a:xfrm>
            <a:off x="-3463981" y="0"/>
            <a:ext cx="10640756" cy="77584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CSS Selector</a:t>
            </a:r>
          </a:p>
        </p:txBody>
      </p:sp>
      <p:pic>
        <p:nvPicPr>
          <p:cNvPr id="170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Заголовок 1"/>
          <p:cNvSpPr txBox="1"/>
          <p:nvPr/>
        </p:nvSpPr>
        <p:spPr>
          <a:xfrm>
            <a:off x="383739" y="658531"/>
            <a:ext cx="10640755" cy="775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Селектор через комбинаторы</a:t>
            </a:r>
          </a:p>
        </p:txBody>
      </p:sp>
      <p:sp>
        <p:nvSpPr>
          <p:cNvPr id="172" name="+ (указать последовательность, h1 + p - параграф который идет сразу после h1)…"/>
          <p:cNvSpPr txBox="1"/>
          <p:nvPr/>
        </p:nvSpPr>
        <p:spPr>
          <a:xfrm>
            <a:off x="1397441" y="1512777"/>
            <a:ext cx="9397118" cy="93633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+ (указать последовательность, h1 + p - параграф который идет сразу после h1)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Пробел (p em - все em которые находятся внутри параграфа)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&gt; (точный первый ребенок - очень похоже на пробел но не работает если много вложенности )</a:t>
            </a:r>
          </a:p>
        </p:txBody>
      </p:sp>
      <p:pic>
        <p:nvPicPr>
          <p:cNvPr id="173" name="Screenshot 2023-10-26 at 15.48.26.png" descr="Screenshot 2023-10-26 at 15.48.2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8027" y="3186047"/>
            <a:ext cx="23876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&lt;article&gt;…"/>
          <p:cNvSpPr txBox="1"/>
          <p:nvPr/>
        </p:nvSpPr>
        <p:spPr>
          <a:xfrm>
            <a:off x="4929477" y="2824649"/>
            <a:ext cx="6136038" cy="1215738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&lt;article&gt;</a:t>
            </a:r>
          </a:p>
          <a:p>
            <a:pPr lvl="1">
              <a:defRPr>
                <a:solidFill>
                  <a:srgbClr val="FFFFFF"/>
                </a:solidFill>
              </a:defRPr>
            </a:pPr>
            <a:r>
              <a:t>&lt;p&gt; My Paragraph &lt;/p&gt;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&lt;/article&gt;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OKAY</a:t>
            </a:r>
          </a:p>
        </p:txBody>
      </p:sp>
      <p:sp>
        <p:nvSpPr>
          <p:cNvPr id="175" name="&lt;article&gt;…"/>
          <p:cNvSpPr txBox="1"/>
          <p:nvPr/>
        </p:nvSpPr>
        <p:spPr>
          <a:xfrm>
            <a:off x="4929477" y="4535170"/>
            <a:ext cx="6136038" cy="1806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&lt;article&gt;</a:t>
            </a:r>
          </a:p>
          <a:p>
            <a:pPr lvl="1">
              <a:defRPr>
                <a:solidFill>
                  <a:srgbClr val="FFFFFF"/>
                </a:solidFill>
              </a:defRPr>
            </a:pPr>
            <a:r>
              <a:t>&lt;div&gt;</a:t>
            </a:r>
          </a:p>
          <a:p>
            <a:pPr lvl="2">
              <a:defRPr>
                <a:solidFill>
                  <a:srgbClr val="FFFFFF"/>
                </a:solidFill>
              </a:defRPr>
            </a:pPr>
            <a:r>
              <a:t>&lt;p&gt; My Paragraph &lt;/p&gt;</a:t>
            </a:r>
          </a:p>
          <a:p>
            <a:pPr lvl="1">
              <a:defRPr>
                <a:solidFill>
                  <a:srgbClr val="FFFFFF"/>
                </a:solidFill>
              </a:defRPr>
            </a:pPr>
            <a:r>
              <a:t>&lt;/div&gt;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&lt;/article&gt;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NO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Заголовок 1"/>
          <p:cNvSpPr txBox="1"/>
          <p:nvPr>
            <p:ph type="ctrTitle"/>
          </p:nvPr>
        </p:nvSpPr>
        <p:spPr>
          <a:xfrm>
            <a:off x="-3463981" y="0"/>
            <a:ext cx="10640756" cy="77584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Задание</a:t>
            </a:r>
          </a:p>
        </p:txBody>
      </p:sp>
      <p:pic>
        <p:nvPicPr>
          <p:cNvPr id="179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Сделать форму с имитацией регистрации или логина пользователя…"/>
          <p:cNvSpPr txBox="1"/>
          <p:nvPr/>
        </p:nvSpPr>
        <p:spPr>
          <a:xfrm>
            <a:off x="535724" y="1062276"/>
            <a:ext cx="7429704" cy="120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Сделать форму с имитацией регистрации или логина пользователя</a:t>
            </a:r>
          </a:p>
          <a:p>
            <a:pPr marL="180473" indent="-180473">
              <a:buSzPct val="100000"/>
              <a:buChar char="•"/>
            </a:pPr>
            <a:r>
              <a:t>Там должны быть 3 вида input</a:t>
            </a:r>
          </a:p>
          <a:p>
            <a:pPr marL="180473" indent="-180473">
              <a:buSzPct val="100000"/>
              <a:buChar char="•"/>
            </a:pPr>
            <a:r>
              <a:t>Button со значением submit</a:t>
            </a:r>
          </a:p>
          <a:p>
            <a:pPr marL="180473" indent="-180473">
              <a:buSzPct val="100000"/>
              <a:buChar char="•"/>
            </a:pPr>
            <a:r>
              <a:t>Через css selector атрибутов задать особенный стиль для одного из input 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4647" t="14160" r="23381" b="16193"/>
          <a:stretch>
            <a:fillRect/>
          </a:stretch>
        </p:blipFill>
        <p:spPr>
          <a:xfrm>
            <a:off x="1796011" y="2967836"/>
            <a:ext cx="4606675" cy="3472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18998" t="27039" r="18998" b="0"/>
          <a:stretch>
            <a:fillRect/>
          </a:stretch>
        </p:blipFill>
        <p:spPr>
          <a:xfrm>
            <a:off x="8282396" y="1759875"/>
            <a:ext cx="3300500" cy="5003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270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Заголовок 1"/>
          <p:cNvSpPr txBox="1"/>
          <p:nvPr>
            <p:ph type="ctrTitle"/>
          </p:nvPr>
        </p:nvSpPr>
        <p:spPr>
          <a:xfrm>
            <a:off x="-3463981" y="0"/>
            <a:ext cx="10640756" cy="77584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CSS структура</a:t>
            </a:r>
          </a:p>
        </p:txBody>
      </p:sp>
      <p:pic>
        <p:nvPicPr>
          <p:cNvPr id="186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Заголовок 1"/>
          <p:cNvSpPr txBox="1"/>
          <p:nvPr/>
        </p:nvSpPr>
        <p:spPr>
          <a:xfrm>
            <a:off x="-2672566" y="709573"/>
            <a:ext cx="10640755" cy="775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Функции</a:t>
            </a:r>
          </a:p>
        </p:txBody>
      </p:sp>
      <p:pic>
        <p:nvPicPr>
          <p:cNvPr id="188" name="Screenshot 2023-10-26 at 15.26.11.png" descr="Screenshot 2023-10-26 at 15.26.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6625" y="2856184"/>
            <a:ext cx="7226301" cy="49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creenshot 2023-10-26 at 15.26.30.png" descr="Screenshot 2023-10-26 at 15.26.3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01685" y="1832667"/>
            <a:ext cx="4368801" cy="246380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alc(),…"/>
          <p:cNvSpPr txBox="1"/>
          <p:nvPr/>
        </p:nvSpPr>
        <p:spPr>
          <a:xfrm>
            <a:off x="5128455" y="247456"/>
            <a:ext cx="3836490" cy="122843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calc(),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rotate(), translate(), scale()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for color: rgb() hsl(),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for background gradient: linear-gradient</a:t>
            </a:r>
          </a:p>
        </p:txBody>
      </p:sp>
      <p:pic>
        <p:nvPicPr>
          <p:cNvPr id="191" name="Screenshot 2023-10-26 at 15.29.25.png" descr="Screenshot 2023-10-26 at 15.29.25.png"/>
          <p:cNvPicPr>
            <a:picLocks noChangeAspect="1"/>
          </p:cNvPicPr>
          <p:nvPr/>
        </p:nvPicPr>
        <p:blipFill>
          <a:blip r:embed="rId6">
            <a:extLst/>
          </a:blip>
          <a:srcRect l="0" t="0" r="56388" b="0"/>
          <a:stretch>
            <a:fillRect/>
          </a:stretch>
        </p:blipFill>
        <p:spPr>
          <a:xfrm>
            <a:off x="341576" y="5382650"/>
            <a:ext cx="2204368" cy="53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Screenshot 2023-10-26 at 15.29.46.png" descr="Screenshot 2023-10-26 at 15.29.46.png"/>
          <p:cNvPicPr>
            <a:picLocks noChangeAspect="1"/>
          </p:cNvPicPr>
          <p:nvPr/>
        </p:nvPicPr>
        <p:blipFill>
          <a:blip r:embed="rId7">
            <a:extLst/>
          </a:blip>
          <a:srcRect l="0" t="0" r="31791" b="0"/>
          <a:stretch>
            <a:fillRect/>
          </a:stretch>
        </p:blipFill>
        <p:spPr>
          <a:xfrm>
            <a:off x="3606844" y="4722250"/>
            <a:ext cx="2919236" cy="185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Screenshot 2023-10-26 at 15.30.16.png" descr="Screenshot 2023-10-26 at 15.30.16.png"/>
          <p:cNvPicPr>
            <a:picLocks noChangeAspect="1"/>
          </p:cNvPicPr>
          <p:nvPr/>
        </p:nvPicPr>
        <p:blipFill>
          <a:blip r:embed="rId8">
            <a:extLst/>
          </a:blip>
          <a:srcRect l="0" t="11196" r="44324" b="0"/>
          <a:stretch>
            <a:fillRect/>
          </a:stretch>
        </p:blipFill>
        <p:spPr>
          <a:xfrm>
            <a:off x="7587281" y="4544053"/>
            <a:ext cx="3309129" cy="2210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Заголовок 1"/>
          <p:cNvSpPr txBox="1"/>
          <p:nvPr>
            <p:ph type="ctrTitle"/>
          </p:nvPr>
        </p:nvSpPr>
        <p:spPr>
          <a:xfrm>
            <a:off x="-3463981" y="0"/>
            <a:ext cx="10640756" cy="77584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CSS структура</a:t>
            </a:r>
          </a:p>
        </p:txBody>
      </p:sp>
      <p:pic>
        <p:nvPicPr>
          <p:cNvPr id="197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Заголовок 1"/>
          <p:cNvSpPr txBox="1"/>
          <p:nvPr/>
        </p:nvSpPr>
        <p:spPr>
          <a:xfrm>
            <a:off x="494475" y="909552"/>
            <a:ext cx="5360998" cy="687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 defTabSz="758951">
              <a:lnSpc>
                <a:spcPct val="90000"/>
              </a:lnSpc>
              <a:defRPr sz="431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Shorthands</a:t>
            </a:r>
          </a:p>
        </p:txBody>
      </p:sp>
      <p:sp>
        <p:nvSpPr>
          <p:cNvPr id="199" name="font, background, padding, border и margin"/>
          <p:cNvSpPr txBox="1"/>
          <p:nvPr/>
        </p:nvSpPr>
        <p:spPr>
          <a:xfrm>
            <a:off x="5394221" y="1077065"/>
            <a:ext cx="4183185" cy="352139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font, background, padding, border и margin</a:t>
            </a:r>
          </a:p>
        </p:txBody>
      </p:sp>
      <p:pic>
        <p:nvPicPr>
          <p:cNvPr id="200" name="Screenshot 2023-10-26 at 13.46.07.png" descr="Screenshot 2023-10-26 at 13.46.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8357" y="2648486"/>
            <a:ext cx="29210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shot 2023-10-26 at 13.46.20.png" descr="Screenshot 2023-10-26 at 13.46.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01267" y="2348089"/>
            <a:ext cx="2832101" cy="104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creenshot 2023-10-26 at 13.47.11.png" descr="Screenshot 2023-10-26 at 13.47.1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88124" y="4838627"/>
            <a:ext cx="5016501" cy="49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Screenshot 2023-10-26 at 13.47.24.png" descr="Screenshot 2023-10-26 at 13.47.2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15236" y="4298851"/>
            <a:ext cx="4127501" cy="138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Заголовок 1"/>
          <p:cNvSpPr txBox="1"/>
          <p:nvPr>
            <p:ph type="ctrTitle"/>
          </p:nvPr>
        </p:nvSpPr>
        <p:spPr>
          <a:xfrm>
            <a:off x="-3463981" y="0"/>
            <a:ext cx="10640756" cy="77584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CSS структура</a:t>
            </a:r>
          </a:p>
        </p:txBody>
      </p:sp>
      <p:pic>
        <p:nvPicPr>
          <p:cNvPr id="207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Заголовок 1"/>
          <p:cNvSpPr txBox="1"/>
          <p:nvPr/>
        </p:nvSpPr>
        <p:spPr>
          <a:xfrm>
            <a:off x="583063" y="1185737"/>
            <a:ext cx="5403649" cy="1232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algn="ctr" defTabSz="731520">
              <a:lnSpc>
                <a:spcPct val="90000"/>
              </a:lnSpc>
              <a:defRPr sz="41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Комментарий </a:t>
            </a:r>
          </a:p>
          <a:p>
            <a:pPr algn="ctr" defTabSz="731520">
              <a:lnSpc>
                <a:spcPct val="90000"/>
              </a:lnSpc>
              <a:defRPr sz="41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/* some comments*/</a:t>
            </a:r>
          </a:p>
        </p:txBody>
      </p:sp>
      <p:pic>
        <p:nvPicPr>
          <p:cNvPr id="209" name="Screenshot 2023-10-26 at 13.40.19.png" descr="Screenshot 2023-10-26 at 13.40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337" y="3051029"/>
            <a:ext cx="6680891" cy="755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shot 2023-10-26 at 13.41.11.png" descr="Screenshot 2023-10-26 at 13.41.1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15687" y="961042"/>
            <a:ext cx="5038158" cy="5558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Заголовок 1"/>
          <p:cNvSpPr txBox="1"/>
          <p:nvPr>
            <p:ph type="ctrTitle"/>
          </p:nvPr>
        </p:nvSpPr>
        <p:spPr>
          <a:xfrm>
            <a:off x="-3463981" y="0"/>
            <a:ext cx="10640756" cy="77584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CSS структура</a:t>
            </a:r>
          </a:p>
        </p:txBody>
      </p:sp>
      <p:pic>
        <p:nvPicPr>
          <p:cNvPr id="214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Заголовок 1"/>
          <p:cNvSpPr txBox="1"/>
          <p:nvPr/>
        </p:nvSpPr>
        <p:spPr>
          <a:xfrm>
            <a:off x="-2440021" y="665279"/>
            <a:ext cx="10640755" cy="775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Отступы, пробелы</a:t>
            </a:r>
          </a:p>
        </p:txBody>
      </p:sp>
      <p:pic>
        <p:nvPicPr>
          <p:cNvPr id="216" name="Screenshot 2023-10-26 at 13.36.59.png" descr="Screenshot 2023-10-26 at 13.36.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77249" y="199123"/>
            <a:ext cx="4175907" cy="6459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Screenshot 2023-10-26 at 13.37.19.png" descr="Screenshot 2023-10-26 at 13.37.1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3707" y="2333890"/>
            <a:ext cx="6531358" cy="1990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Заголовок 1"/>
          <p:cNvSpPr txBox="1"/>
          <p:nvPr>
            <p:ph type="ctrTitle"/>
          </p:nvPr>
        </p:nvSpPr>
        <p:spPr>
          <a:xfrm>
            <a:off x="-3463981" y="0"/>
            <a:ext cx="10640756" cy="77584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CSS структура</a:t>
            </a:r>
          </a:p>
        </p:txBody>
      </p:sp>
      <p:pic>
        <p:nvPicPr>
          <p:cNvPr id="221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Заголовок 1"/>
          <p:cNvSpPr txBox="1"/>
          <p:nvPr/>
        </p:nvSpPr>
        <p:spPr>
          <a:xfrm>
            <a:off x="-2672566" y="709573"/>
            <a:ext cx="10640755" cy="775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Отступы, пробелы</a:t>
            </a:r>
          </a:p>
        </p:txBody>
      </p:sp>
      <p:pic>
        <p:nvPicPr>
          <p:cNvPr id="223" name="Screenshot 2023-10-26 at 13.37.51.png" descr="Screenshot 2023-10-26 at 13.37.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7527" y="2336168"/>
            <a:ext cx="3276601" cy="876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Screenshot 2023-10-26 at 13.38.05.png" descr="Screenshot 2023-10-26 at 13.38.0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70454" y="2329818"/>
            <a:ext cx="3505201" cy="88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6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Заголовок 1"/>
          <p:cNvSpPr txBox="1"/>
          <p:nvPr/>
        </p:nvSpPr>
        <p:spPr>
          <a:xfrm>
            <a:off x="459206" y="200429"/>
            <a:ext cx="9555988" cy="1248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Как работает CSS</a:t>
            </a:r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7155" y="1782504"/>
            <a:ext cx="9272121" cy="4446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Заголовок 1"/>
          <p:cNvSpPr txBox="1"/>
          <p:nvPr>
            <p:ph type="ctrTitle"/>
          </p:nvPr>
        </p:nvSpPr>
        <p:spPr>
          <a:xfrm>
            <a:off x="-2101932" y="100988"/>
            <a:ext cx="10640756" cy="775846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Что будем проходить?</a:t>
            </a:r>
          </a:p>
        </p:txBody>
      </p:sp>
      <p:pic>
        <p:nvPicPr>
          <p:cNvPr id="110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HTML form…"/>
          <p:cNvSpPr txBox="1"/>
          <p:nvPr/>
        </p:nvSpPr>
        <p:spPr>
          <a:xfrm>
            <a:off x="1187267" y="1272674"/>
            <a:ext cx="3089236" cy="2824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b="1" sz="3200"/>
            </a:pPr>
            <a:r>
              <a:t>HTML form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b="1" sz="3200"/>
            </a:pPr>
            <a:r>
              <a:t>Структура CSS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b="1" sz="3200"/>
            </a:pPr>
            <a:r>
              <a:t>Цвета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b="1" sz="3200"/>
            </a:pPr>
            <a:r>
              <a:t>Box model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b="1" sz="3200"/>
            </a:pPr>
            <a:r>
              <a:t>Как работает CSS</a:t>
            </a:r>
          </a:p>
        </p:txBody>
      </p:sp>
      <p:sp>
        <p:nvSpPr>
          <p:cNvPr id="112" name="Dev Tools…"/>
          <p:cNvSpPr txBox="1"/>
          <p:nvPr/>
        </p:nvSpPr>
        <p:spPr>
          <a:xfrm>
            <a:off x="6917493" y="1510410"/>
            <a:ext cx="1712080" cy="1660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b="1" sz="3200"/>
            </a:pPr>
            <a:r>
              <a:t>Dev Tools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b="1" sz="3200"/>
            </a:pPr>
            <a:r>
              <a:t>Prettier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6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Заголовок 1"/>
          <p:cNvSpPr txBox="1"/>
          <p:nvPr/>
        </p:nvSpPr>
        <p:spPr>
          <a:xfrm>
            <a:off x="459206" y="200429"/>
            <a:ext cx="9555988" cy="1248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Как работает CSS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493" y="2377720"/>
            <a:ext cx="5529736" cy="3026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98373" y="506722"/>
            <a:ext cx="5319789" cy="550598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Заголовок 1"/>
          <p:cNvSpPr txBox="1"/>
          <p:nvPr/>
        </p:nvSpPr>
        <p:spPr>
          <a:xfrm>
            <a:off x="459206" y="958622"/>
            <a:ext cx="9555988" cy="1248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DOM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6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Заголовок 1"/>
          <p:cNvSpPr txBox="1"/>
          <p:nvPr/>
        </p:nvSpPr>
        <p:spPr>
          <a:xfrm>
            <a:off x="459206" y="200429"/>
            <a:ext cx="9555988" cy="1248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Как работает CSS</a:t>
            </a:r>
          </a:p>
        </p:txBody>
      </p:sp>
      <p:sp>
        <p:nvSpPr>
          <p:cNvPr id="241" name="Заголовок 1"/>
          <p:cNvSpPr txBox="1"/>
          <p:nvPr/>
        </p:nvSpPr>
        <p:spPr>
          <a:xfrm>
            <a:off x="459206" y="1434786"/>
            <a:ext cx="9555988" cy="1248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Что будет если браузер не понимает CSS свойство которое вы написали?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6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Заголовок 1"/>
          <p:cNvSpPr txBox="1"/>
          <p:nvPr/>
        </p:nvSpPr>
        <p:spPr>
          <a:xfrm>
            <a:off x="459206" y="200429"/>
            <a:ext cx="9555988" cy="1248288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b">
            <a:normAutofit fontScale="100000" lnSpcReduction="0"/>
          </a:bodyPr>
          <a:lstStyle/>
          <a:p>
            <a:pPr>
              <a:lnSpc>
                <a:spcPct val="90000"/>
              </a:lnSpc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pic>
        <p:nvPicPr>
          <p:cNvPr id="246" name="AHwOwysIhphsAMdBw7lTBsQiMm5jFC4l2T1Hp4_ExQD6-LOoLrAZhIiglqjnRRcxpcMLGpuANpdQthfP-DnzYkkCdBi8OZ1cKWmeM5GaxpS2leFyFdTDnNL-14_quE2iUWE57DsIhH5TZ20kCLgn6obtuw=s2048.png" descr="AHwOwysIhphsAMdBw7lTBsQiMm5jFC4l2T1Hp4_ExQD6-LOoLrAZhIiglqjnRRcxpcMLGpuANpdQthfP-DnzYkkCdBi8OZ1cKWmeM5GaxpS2leFyFdTDnNL-14_quE2iUWE57DsIhH5TZ20kCLgn6obtuw=s20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47822" y="153815"/>
            <a:ext cx="7037589" cy="6550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6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Заголовок 1"/>
          <p:cNvSpPr txBox="1"/>
          <p:nvPr/>
        </p:nvSpPr>
        <p:spPr>
          <a:xfrm>
            <a:off x="459206" y="200429"/>
            <a:ext cx="9555988" cy="1248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Box Model</a:t>
            </a:r>
          </a:p>
        </p:txBody>
      </p:sp>
      <p:pic>
        <p:nvPicPr>
          <p:cNvPr id="251" name="0oSQtEyyPI6tx2hESCD_leqLXFNs8nsromGYhX76zAFnM23T7wsD2e4u1S-kHosb7GJKNvqmlELQ0SfY-x1TTIVZJDi4CEBENHPy-NgkvjSiVr9KOAJIfpAICfYwoiIg5U4gNGjCZh2IsarAhugku40r8Q=s2048.png" descr="0oSQtEyyPI6tx2hESCD_leqLXFNs8nsromGYhX76zAFnM23T7wsD2e4u1S-kHosb7GJKNvqmlELQ0SfY-x1TTIVZJDi4CEBENHPy-NgkvjSiVr9KOAJIfpAICfYwoiIg5U4gNGjCZh2IsarAhugku40r8Q=s20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9277" y="1662507"/>
            <a:ext cx="6295846" cy="4542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6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Заголовок 1"/>
          <p:cNvSpPr txBox="1"/>
          <p:nvPr/>
        </p:nvSpPr>
        <p:spPr>
          <a:xfrm>
            <a:off x="459206" y="200429"/>
            <a:ext cx="9555988" cy="1248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Box Model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2172" y="1606219"/>
            <a:ext cx="8711850" cy="4804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6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Заголовок 1"/>
          <p:cNvSpPr txBox="1"/>
          <p:nvPr/>
        </p:nvSpPr>
        <p:spPr>
          <a:xfrm>
            <a:off x="459206" y="200429"/>
            <a:ext cx="9555988" cy="1248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Показать через devTools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6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Заголовок 1"/>
          <p:cNvSpPr txBox="1"/>
          <p:nvPr/>
        </p:nvSpPr>
        <p:spPr>
          <a:xfrm>
            <a:off x="459206" y="200429"/>
            <a:ext cx="9555988" cy="1248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Box Model</a:t>
            </a:r>
          </a:p>
        </p:txBody>
      </p:sp>
      <p:pic>
        <p:nvPicPr>
          <p:cNvPr id="2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55724" y="2028795"/>
            <a:ext cx="6015275" cy="3609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creenshot 2023-10-26 at 16.31.11.png" descr="Screenshot 2023-10-26 at 16.31.11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10624"/>
          <a:stretch>
            <a:fillRect/>
          </a:stretch>
        </p:blipFill>
        <p:spPr>
          <a:xfrm>
            <a:off x="500222" y="3233470"/>
            <a:ext cx="4140201" cy="1657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6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Заголовок 1"/>
          <p:cNvSpPr txBox="1"/>
          <p:nvPr/>
        </p:nvSpPr>
        <p:spPr>
          <a:xfrm>
            <a:off x="459206" y="200429"/>
            <a:ext cx="9555988" cy="833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Box Model</a:t>
            </a:r>
          </a:p>
        </p:txBody>
      </p:sp>
      <p:sp>
        <p:nvSpPr>
          <p:cNvPr id="271" name="Заголовок 1"/>
          <p:cNvSpPr txBox="1"/>
          <p:nvPr/>
        </p:nvSpPr>
        <p:spPr>
          <a:xfrm>
            <a:off x="459206" y="1405804"/>
            <a:ext cx="9555988" cy="3702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/>
          <a:p>
            <a:pPr marL="192505" indent="-192505" defTabSz="548640">
              <a:lnSpc>
                <a:spcPct val="90000"/>
              </a:lnSpc>
              <a:buSzPct val="100000"/>
              <a:buChar char="•"/>
              <a:defRPr sz="1920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Block </a:t>
            </a:r>
            <a:r>
              <a:rPr>
                <a:solidFill>
                  <a:srgbClr val="FFFFFF"/>
                </a:solidFill>
              </a:rPr>
              <a:t>(div, h1, p)</a:t>
            </a:r>
            <a:endParaRPr>
              <a:solidFill>
                <a:srgbClr val="FFFFFF"/>
              </a:solidFill>
            </a:endParaRPr>
          </a:p>
          <a:p>
            <a:pPr lvl="1" marL="421105" indent="-192505" defTabSz="548640">
              <a:lnSpc>
                <a:spcPct val="90000"/>
              </a:lnSpc>
              <a:buSzPct val="100000"/>
              <a:buChar char="•"/>
              <a:defRPr sz="192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Начнётся </a:t>
            </a:r>
            <a:r>
              <a:rPr>
                <a:solidFill>
                  <a:srgbClr val="00F900"/>
                </a:solidFill>
              </a:rPr>
              <a:t>с новой строки</a:t>
            </a:r>
            <a:r>
              <a:t>. </a:t>
            </a:r>
          </a:p>
          <a:p>
            <a:pPr lvl="1" marL="421105" indent="-192505" defTabSz="548640">
              <a:lnSpc>
                <a:spcPct val="90000"/>
              </a:lnSpc>
              <a:buSzPct val="100000"/>
              <a:buChar char="•"/>
              <a:defRPr sz="192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Будет расширяться вдоль строки таким образом, чтобы заполнить всё пространство, доступное в её контейнере. В большинстве случаев это означает, что блок станет такой же ширины, как и его контейнер, </a:t>
            </a:r>
            <a:r>
              <a:rPr>
                <a:solidFill>
                  <a:srgbClr val="00F900"/>
                </a:solidFill>
              </a:rPr>
              <a:t>заполняя 100% доступного пространства</a:t>
            </a:r>
            <a:r>
              <a:t>. </a:t>
            </a:r>
          </a:p>
          <a:p>
            <a:pPr lvl="1" marL="421105" indent="-192505" defTabSz="548640">
              <a:lnSpc>
                <a:spcPct val="90000"/>
              </a:lnSpc>
              <a:buSzPct val="100000"/>
              <a:buChar char="•"/>
              <a:defRPr sz="192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Будут применяться свойства </a:t>
            </a:r>
            <a:r>
              <a:rPr>
                <a:solidFill>
                  <a:srgbClr val="00F900"/>
                </a:solidFill>
              </a:rPr>
              <a:t>width и height</a:t>
            </a:r>
            <a:r>
              <a:t>. </a:t>
            </a:r>
          </a:p>
          <a:p>
            <a:pPr lvl="1" marL="421105" indent="-192505" defTabSz="548640">
              <a:lnSpc>
                <a:spcPct val="90000"/>
              </a:lnSpc>
              <a:buSzPct val="100000"/>
              <a:buChar char="•"/>
              <a:defRPr sz="192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Внешние и внутренние отступы, рамка будут </a:t>
            </a:r>
            <a:r>
              <a:rPr>
                <a:solidFill>
                  <a:srgbClr val="00F900"/>
                </a:solidFill>
              </a:rPr>
              <a:t>отодвигать от него другие элементы</a:t>
            </a:r>
            <a:r>
              <a:t>.</a:t>
            </a:r>
          </a:p>
          <a:p>
            <a:pPr marL="192505" indent="-192505" defTabSz="548640">
              <a:lnSpc>
                <a:spcPct val="90000"/>
              </a:lnSpc>
              <a:buSzPct val="100000"/>
              <a:buChar char="•"/>
              <a:defRPr sz="1920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Inline </a:t>
            </a:r>
            <a:r>
              <a:rPr>
                <a:solidFill>
                  <a:srgbClr val="FFFFFF"/>
                </a:solidFill>
              </a:rPr>
              <a:t>(span, a, em, strong)</a:t>
            </a:r>
            <a:endParaRPr>
              <a:solidFill>
                <a:srgbClr val="FFFFFF"/>
              </a:solidFill>
            </a:endParaRPr>
          </a:p>
          <a:p>
            <a:pPr lvl="1" marL="421105" indent="-192505" defTabSz="548640">
              <a:lnSpc>
                <a:spcPct val="90000"/>
              </a:lnSpc>
              <a:buSzPct val="100000"/>
              <a:buChar char="•"/>
              <a:defRPr sz="192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Он </a:t>
            </a:r>
            <a:r>
              <a:rPr>
                <a:solidFill>
                  <a:srgbClr val="FF9300"/>
                </a:solidFill>
              </a:rPr>
              <a:t>не будет начинаться с новой строки</a:t>
            </a:r>
            <a:r>
              <a:t>. </a:t>
            </a:r>
          </a:p>
          <a:p>
            <a:pPr lvl="1" marL="421105" indent="-192505" defTabSz="548640">
              <a:lnSpc>
                <a:spcPct val="90000"/>
              </a:lnSpc>
              <a:buSzPct val="100000"/>
              <a:buChar char="•"/>
              <a:defRPr sz="192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Свойства </a:t>
            </a:r>
            <a:r>
              <a:rPr>
                <a:solidFill>
                  <a:srgbClr val="FF9300"/>
                </a:solidFill>
              </a:rPr>
              <a:t>width и height не будут применяться</a:t>
            </a:r>
            <a:r>
              <a:t>. </a:t>
            </a:r>
          </a:p>
          <a:p>
            <a:pPr lvl="1" marL="421105" indent="-192505" defTabSz="548640">
              <a:lnSpc>
                <a:spcPct val="90000"/>
              </a:lnSpc>
              <a:buSzPct val="100000"/>
              <a:buChar char="•"/>
              <a:defRPr sz="192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solidFill>
                  <a:srgbClr val="FF9300"/>
                </a:solidFill>
              </a:rPr>
              <a:t>Вертикальные</a:t>
            </a:r>
            <a:r>
              <a:t> </a:t>
            </a:r>
            <a:r>
              <a:rPr>
                <a:solidFill>
                  <a:srgbClr val="FF9300"/>
                </a:solidFill>
              </a:rPr>
              <a:t>внешние и внутренние отступы, рамки будут применяться, но</a:t>
            </a:r>
            <a:r>
              <a:t> </a:t>
            </a:r>
            <a:r>
              <a:rPr>
                <a:solidFill>
                  <a:srgbClr val="FF9300"/>
                </a:solidFill>
              </a:rPr>
              <a:t>не будут отодвигать</a:t>
            </a:r>
            <a:r>
              <a:t> </a:t>
            </a:r>
            <a:r>
              <a:rPr>
                <a:solidFill>
                  <a:srgbClr val="FF9300"/>
                </a:solidFill>
              </a:rPr>
              <a:t>другие строчные элементы</a:t>
            </a:r>
            <a:r>
              <a:t>. </a:t>
            </a:r>
            <a:r>
              <a:rPr>
                <a:solidFill>
                  <a:srgbClr val="00F900"/>
                </a:solidFill>
              </a:rPr>
              <a:t>Горизонтальные внешние и внутренние отступы, рамки будут применяться и будут отодвигать</a:t>
            </a:r>
            <a:r>
              <a:t> </a:t>
            </a:r>
            <a:r>
              <a:rPr>
                <a:solidFill>
                  <a:srgbClr val="00F900"/>
                </a:solidFill>
              </a:rPr>
              <a:t>другие строчные элементы.</a:t>
            </a:r>
          </a:p>
        </p:txBody>
      </p:sp>
      <p:sp>
        <p:nvSpPr>
          <p:cNvPr id="272" name="Свойство display"/>
          <p:cNvSpPr txBox="1"/>
          <p:nvPr/>
        </p:nvSpPr>
        <p:spPr>
          <a:xfrm>
            <a:off x="3523566" y="626892"/>
            <a:ext cx="2706501" cy="411520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Свойство display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6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Заголовок 1"/>
          <p:cNvSpPr txBox="1"/>
          <p:nvPr/>
        </p:nvSpPr>
        <p:spPr>
          <a:xfrm>
            <a:off x="459206" y="200429"/>
            <a:ext cx="9555988" cy="1248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Цвета</a:t>
            </a:r>
          </a:p>
        </p:txBody>
      </p:sp>
      <p:pic>
        <p:nvPicPr>
          <p:cNvPr id="277" name="Screenshot 2023-10-23 at 15.51.13.png" descr="Screenshot 2023-10-23 at 15.51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9032" y="2367650"/>
            <a:ext cx="4635501" cy="1244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6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Заголовок 1"/>
          <p:cNvSpPr txBox="1"/>
          <p:nvPr/>
        </p:nvSpPr>
        <p:spPr>
          <a:xfrm>
            <a:off x="459206" y="200429"/>
            <a:ext cx="9555988" cy="1248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Цвета</a:t>
            </a:r>
          </a:p>
        </p:txBody>
      </p:sp>
      <p:pic>
        <p:nvPicPr>
          <p:cNvPr id="282" name="Screenshot 2023-10-26 at 16.33.16.png" descr="Screenshot 2023-10-26 at 16.33.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6718" y="204780"/>
            <a:ext cx="4272929" cy="3277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Screenshot 2023-10-26 at 16.36.51.png" descr="Screenshot 2023-10-26 at 16.36.51.png"/>
          <p:cNvPicPr>
            <a:picLocks noChangeAspect="1"/>
          </p:cNvPicPr>
          <p:nvPr/>
        </p:nvPicPr>
        <p:blipFill>
          <a:blip r:embed="rId5">
            <a:extLst/>
          </a:blip>
          <a:srcRect l="0" t="0" r="11220" b="0"/>
          <a:stretch>
            <a:fillRect/>
          </a:stretch>
        </p:blipFill>
        <p:spPr>
          <a:xfrm>
            <a:off x="6561196" y="100847"/>
            <a:ext cx="4640611" cy="397696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0123456789abcdef"/>
          <p:cNvSpPr txBox="1"/>
          <p:nvPr/>
        </p:nvSpPr>
        <p:spPr>
          <a:xfrm>
            <a:off x="8589160" y="2075128"/>
            <a:ext cx="173464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spcBef>
                <a:spcPts val="3200"/>
              </a:spcBef>
              <a:defRPr sz="1332">
                <a:solidFill>
                  <a:srgbClr val="1B1B1B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0123456789abcdef</a:t>
            </a:r>
          </a:p>
        </p:txBody>
      </p:sp>
      <p:pic>
        <p:nvPicPr>
          <p:cNvPr id="285" name="Screenshot 2023-10-26 at 16.40.07.png" descr="Screenshot 2023-10-26 at 16.40.07.png"/>
          <p:cNvPicPr>
            <a:picLocks noChangeAspect="1"/>
          </p:cNvPicPr>
          <p:nvPr/>
        </p:nvPicPr>
        <p:blipFill>
          <a:blip r:embed="rId6">
            <a:extLst/>
          </a:blip>
          <a:srcRect l="0" t="0" r="8536" b="0"/>
          <a:stretch>
            <a:fillRect/>
          </a:stretch>
        </p:blipFill>
        <p:spPr>
          <a:xfrm>
            <a:off x="2327806" y="3182415"/>
            <a:ext cx="4188523" cy="357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Заголовок 1"/>
          <p:cNvSpPr txBox="1"/>
          <p:nvPr>
            <p:ph type="ctrTitle"/>
          </p:nvPr>
        </p:nvSpPr>
        <p:spPr>
          <a:xfrm>
            <a:off x="-2101932" y="100988"/>
            <a:ext cx="10640756" cy="775846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Тест на минут 10-15</a:t>
            </a:r>
          </a:p>
        </p:txBody>
      </p:sp>
      <p:pic>
        <p:nvPicPr>
          <p:cNvPr id="116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https://forms.gle/PAVrUTrHNh41A5yq8"/>
          <p:cNvSpPr txBox="1"/>
          <p:nvPr/>
        </p:nvSpPr>
        <p:spPr>
          <a:xfrm>
            <a:off x="1187267" y="1272674"/>
            <a:ext cx="6794263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3200"/>
            </a:lvl1pPr>
          </a:lstStyle>
          <a:p>
            <a:pPr/>
            <a:r>
              <a:t>https://forms.gle/PAVrUTrHNh41A5yq8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Заголовок 1"/>
          <p:cNvSpPr txBox="1"/>
          <p:nvPr>
            <p:ph type="ctrTitle"/>
          </p:nvPr>
        </p:nvSpPr>
        <p:spPr>
          <a:xfrm>
            <a:off x="-1" y="0"/>
            <a:ext cx="5452580" cy="775845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Цвета</a:t>
            </a:r>
          </a:p>
        </p:txBody>
      </p:sp>
      <p:pic>
        <p:nvPicPr>
          <p:cNvPr id="289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TextBox 4"/>
          <p:cNvSpPr txBox="1"/>
          <p:nvPr/>
        </p:nvSpPr>
        <p:spPr>
          <a:xfrm>
            <a:off x="3737826" y="1348382"/>
            <a:ext cx="5463973" cy="819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00CD"/>
                </a:solidFill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h1</a:t>
            </a:r>
            <a:r>
              <a:rPr>
                <a:solidFill>
                  <a:srgbClr val="FF0000"/>
                </a:solidFill>
              </a:rPr>
              <a:t> style</a:t>
            </a:r>
            <a:r>
              <a:t>="color:Tomato;"&gt;</a:t>
            </a:r>
            <a:r>
              <a:rPr>
                <a:solidFill>
                  <a:srgbClr val="000000"/>
                </a:solidFill>
              </a:rPr>
              <a:t>Hello World</a:t>
            </a:r>
            <a:r>
              <a:t>&lt;</a:t>
            </a:r>
            <a:r>
              <a:rPr>
                <a:solidFill>
                  <a:srgbClr val="A52A2A"/>
                </a:solidFill>
              </a:rPr>
              <a:t>/h1</a:t>
            </a:r>
            <a:r>
              <a:t>&gt;</a:t>
            </a:r>
            <a:br/>
            <a:r>
              <a:t>&lt;</a:t>
            </a:r>
            <a:r>
              <a:rPr>
                <a:solidFill>
                  <a:srgbClr val="A52A2A"/>
                </a:solidFill>
              </a:rPr>
              <a:t>p</a:t>
            </a:r>
            <a:r>
              <a:rPr>
                <a:solidFill>
                  <a:srgbClr val="FF0000"/>
                </a:solidFill>
              </a:rPr>
              <a:t> style</a:t>
            </a:r>
            <a:r>
              <a:t>="color:DodgerBlue;"&gt;</a:t>
            </a:r>
            <a:r>
              <a:rPr>
                <a:solidFill>
                  <a:srgbClr val="000000"/>
                </a:solidFill>
              </a:rPr>
              <a:t>Lorem ipsum...</a:t>
            </a:r>
            <a:r>
              <a:t>&lt;</a:t>
            </a:r>
            <a:r>
              <a:rPr>
                <a:solidFill>
                  <a:srgbClr val="A52A2A"/>
                </a:solidFill>
              </a:rPr>
              <a:t>/p</a:t>
            </a:r>
            <a:r>
              <a:t>&gt;</a:t>
            </a:r>
            <a:br/>
            <a:r>
              <a:t>&lt;</a:t>
            </a:r>
            <a:r>
              <a:rPr>
                <a:solidFill>
                  <a:srgbClr val="A52A2A"/>
                </a:solidFill>
              </a:rPr>
              <a:t>p</a:t>
            </a:r>
            <a:r>
              <a:rPr>
                <a:solidFill>
                  <a:srgbClr val="FF0000"/>
                </a:solidFill>
              </a:rPr>
              <a:t> style</a:t>
            </a:r>
            <a:r>
              <a:t>="color:MediumSeaGreen;"&gt;</a:t>
            </a:r>
            <a:r>
              <a:rPr>
                <a:solidFill>
                  <a:srgbClr val="000000"/>
                </a:solidFill>
              </a:rPr>
              <a:t>Ut wisi enim...</a:t>
            </a:r>
            <a:r>
              <a:t>&lt;</a:t>
            </a:r>
            <a:r>
              <a:rPr>
                <a:solidFill>
                  <a:srgbClr val="A52A2A"/>
                </a:solidFill>
              </a:rPr>
              <a:t>/p</a:t>
            </a:r>
            <a:r>
              <a:t>&gt;</a:t>
            </a: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1" name="TextBox 2"/>
          <p:cNvSpPr txBox="1"/>
          <p:nvPr/>
        </p:nvSpPr>
        <p:spPr>
          <a:xfrm>
            <a:off x="3737826" y="2881429"/>
            <a:ext cx="5463973" cy="629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00CD"/>
                </a:solidFill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h1</a:t>
            </a:r>
            <a:r>
              <a:rPr>
                <a:solidFill>
                  <a:srgbClr val="FF0000"/>
                </a:solidFill>
              </a:rPr>
              <a:t> style</a:t>
            </a:r>
            <a:r>
              <a:t>="border:2px solid Tomato;"&gt;</a:t>
            </a:r>
            <a:r>
              <a:rPr>
                <a:solidFill>
                  <a:srgbClr val="000000"/>
                </a:solidFill>
              </a:rPr>
              <a:t>Hello World</a:t>
            </a:r>
            <a:r>
              <a:t>&lt;</a:t>
            </a:r>
            <a:r>
              <a:rPr>
                <a:solidFill>
                  <a:srgbClr val="A52A2A"/>
                </a:solidFill>
              </a:rPr>
              <a:t>/h1</a:t>
            </a:r>
            <a:r>
              <a:t>&gt;</a:t>
            </a:r>
            <a:br/>
            <a:r>
              <a:t>&lt;</a:t>
            </a:r>
            <a:r>
              <a:rPr>
                <a:solidFill>
                  <a:srgbClr val="A52A2A"/>
                </a:solidFill>
              </a:rPr>
              <a:t>h1</a:t>
            </a:r>
            <a:r>
              <a:rPr>
                <a:solidFill>
                  <a:srgbClr val="FF0000"/>
                </a:solidFill>
              </a:rPr>
              <a:t> style</a:t>
            </a:r>
            <a:r>
              <a:t>="border:2px solid DodgerBlue;"&gt;</a:t>
            </a:r>
            <a:r>
              <a:rPr>
                <a:solidFill>
                  <a:srgbClr val="000000"/>
                </a:solidFill>
              </a:rPr>
              <a:t>Hello World</a:t>
            </a:r>
            <a:r>
              <a:t>&lt;</a:t>
            </a:r>
            <a:r>
              <a:rPr>
                <a:solidFill>
                  <a:srgbClr val="A52A2A"/>
                </a:solidFill>
              </a:rPr>
              <a:t>/h1</a:t>
            </a:r>
            <a:r>
              <a:t>&gt;</a:t>
            </a:r>
            <a:br/>
            <a:r>
              <a:t>&lt;</a:t>
            </a:r>
            <a:r>
              <a:rPr>
                <a:solidFill>
                  <a:srgbClr val="A52A2A"/>
                </a:solidFill>
              </a:rPr>
              <a:t>h1</a:t>
            </a:r>
            <a:r>
              <a:rPr>
                <a:solidFill>
                  <a:srgbClr val="FF0000"/>
                </a:solidFill>
              </a:rPr>
              <a:t> style</a:t>
            </a:r>
            <a:r>
              <a:t>="border:2px solid Violet;"&gt;</a:t>
            </a:r>
            <a:r>
              <a:rPr>
                <a:solidFill>
                  <a:srgbClr val="000000"/>
                </a:solidFill>
              </a:rPr>
              <a:t>Hello World</a:t>
            </a:r>
            <a:r>
              <a:t>&lt;</a:t>
            </a:r>
            <a:r>
              <a:rPr>
                <a:solidFill>
                  <a:srgbClr val="A52A2A"/>
                </a:solidFill>
              </a:rPr>
              <a:t>/h1</a:t>
            </a:r>
            <a:r>
              <a:t>&gt;</a:t>
            </a:r>
            <a:r>
              <a:rPr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92" name="TextBox 8"/>
          <p:cNvSpPr txBox="1"/>
          <p:nvPr/>
        </p:nvSpPr>
        <p:spPr>
          <a:xfrm>
            <a:off x="3737826" y="4446480"/>
            <a:ext cx="5463973" cy="1200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00CD"/>
                </a:solidFill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h1</a:t>
            </a:r>
            <a:r>
              <a:rPr>
                <a:solidFill>
                  <a:srgbClr val="FF0000"/>
                </a:solidFill>
              </a:rPr>
              <a:t> style</a:t>
            </a:r>
            <a:r>
              <a:t>="background-color:rgb(255, 99, 71);"&gt;</a:t>
            </a:r>
            <a:r>
              <a:rPr>
                <a:solidFill>
                  <a:srgbClr val="000000"/>
                </a:solidFill>
              </a:rPr>
              <a:t>...</a:t>
            </a:r>
            <a:r>
              <a:t>&lt;</a:t>
            </a:r>
            <a:r>
              <a:rPr>
                <a:solidFill>
                  <a:srgbClr val="A52A2A"/>
                </a:solidFill>
              </a:rPr>
              <a:t>/h1</a:t>
            </a:r>
            <a:r>
              <a:t>&gt;</a:t>
            </a:r>
            <a:br/>
            <a:r>
              <a:t>&lt;</a:t>
            </a:r>
            <a:r>
              <a:rPr>
                <a:solidFill>
                  <a:srgbClr val="A52A2A"/>
                </a:solidFill>
              </a:rPr>
              <a:t>h1</a:t>
            </a:r>
            <a:r>
              <a:rPr>
                <a:solidFill>
                  <a:srgbClr val="FF0000"/>
                </a:solidFill>
              </a:rPr>
              <a:t> style</a:t>
            </a:r>
            <a:r>
              <a:t>="background-color:#ff6347;"&gt;</a:t>
            </a:r>
            <a:r>
              <a:rPr>
                <a:solidFill>
                  <a:srgbClr val="000000"/>
                </a:solidFill>
              </a:rPr>
              <a:t>...</a:t>
            </a:r>
            <a:r>
              <a:t>&lt;</a:t>
            </a:r>
            <a:r>
              <a:rPr>
                <a:solidFill>
                  <a:srgbClr val="A52A2A"/>
                </a:solidFill>
              </a:rPr>
              <a:t>/h1</a:t>
            </a:r>
            <a:r>
              <a:t>&gt;</a:t>
            </a:r>
            <a:br/>
            <a:r>
              <a:t>&lt;</a:t>
            </a:r>
            <a:r>
              <a:rPr>
                <a:solidFill>
                  <a:srgbClr val="A52A2A"/>
                </a:solidFill>
              </a:rPr>
              <a:t>h1</a:t>
            </a:r>
            <a:r>
              <a:rPr>
                <a:solidFill>
                  <a:srgbClr val="FF0000"/>
                </a:solidFill>
              </a:rPr>
              <a:t> style</a:t>
            </a:r>
            <a:r>
              <a:t>="background-color:hsl(9, 100%, 64%);"&gt;</a:t>
            </a:r>
            <a:r>
              <a:rPr>
                <a:solidFill>
                  <a:srgbClr val="000000"/>
                </a:solidFill>
              </a:rPr>
              <a:t>...</a:t>
            </a:r>
            <a:r>
              <a:t>&lt;</a:t>
            </a:r>
            <a:r>
              <a:rPr>
                <a:solidFill>
                  <a:srgbClr val="A52A2A"/>
                </a:solidFill>
              </a:rPr>
              <a:t>/h1</a:t>
            </a:r>
            <a:r>
              <a:t>&gt;</a:t>
            </a:r>
            <a:br/>
            <a:br/>
            <a:r>
              <a:t>&lt;</a:t>
            </a:r>
            <a:r>
              <a:rPr>
                <a:solidFill>
                  <a:srgbClr val="A52A2A"/>
                </a:solidFill>
              </a:rPr>
              <a:t>h1</a:t>
            </a:r>
            <a:r>
              <a:rPr>
                <a:solidFill>
                  <a:srgbClr val="FF0000"/>
                </a:solidFill>
              </a:rPr>
              <a:t> style</a:t>
            </a:r>
            <a:r>
              <a:t>="background-color:rgba(255, 99, 71, 0.5);"&gt;</a:t>
            </a:r>
            <a:r>
              <a:rPr>
                <a:solidFill>
                  <a:srgbClr val="000000"/>
                </a:solidFill>
              </a:rPr>
              <a:t>...</a:t>
            </a:r>
            <a:r>
              <a:t>&lt;</a:t>
            </a:r>
            <a:r>
              <a:rPr>
                <a:solidFill>
                  <a:srgbClr val="A52A2A"/>
                </a:solidFill>
              </a:rPr>
              <a:t>/h1</a:t>
            </a:r>
            <a:r>
              <a:t>&gt;</a:t>
            </a:r>
            <a:br/>
            <a:r>
              <a:t>&lt;</a:t>
            </a:r>
            <a:r>
              <a:rPr>
                <a:solidFill>
                  <a:srgbClr val="A52A2A"/>
                </a:solidFill>
              </a:rPr>
              <a:t>h1</a:t>
            </a:r>
            <a:r>
              <a:rPr>
                <a:solidFill>
                  <a:srgbClr val="FF0000"/>
                </a:solidFill>
              </a:rPr>
              <a:t> style</a:t>
            </a:r>
            <a:r>
              <a:t>="background-color:hsla(9, 100%, 64%, 0.5);"&gt;</a:t>
            </a:r>
            <a:r>
              <a:rPr>
                <a:solidFill>
                  <a:srgbClr val="000000"/>
                </a:solidFill>
              </a:rPr>
              <a:t>...</a:t>
            </a:r>
            <a:r>
              <a:t>&lt;</a:t>
            </a:r>
            <a:r>
              <a:rPr>
                <a:solidFill>
                  <a:srgbClr val="A52A2A"/>
                </a:solidFill>
              </a:rPr>
              <a:t>/h1</a:t>
            </a:r>
            <a:r>
              <a:t>&gt;</a:t>
            </a:r>
            <a:r>
              <a:rPr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Заголовок 1"/>
          <p:cNvSpPr txBox="1"/>
          <p:nvPr>
            <p:ph type="ctrTitle"/>
          </p:nvPr>
        </p:nvSpPr>
        <p:spPr>
          <a:xfrm>
            <a:off x="-3463981" y="0"/>
            <a:ext cx="10640756" cy="77584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HTML FORMS</a:t>
            </a:r>
          </a:p>
        </p:txBody>
      </p:sp>
      <p:pic>
        <p:nvPicPr>
          <p:cNvPr id="121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Рисунок 2" descr="Рисунок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709" y="2274901"/>
            <a:ext cx="2501265" cy="2308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Рисунок 6" descr="Рисунок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95653" y="2274901"/>
            <a:ext cx="2966871" cy="2308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Рисунок 9" descr="Рисунок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81468" y="2274901"/>
            <a:ext cx="3179604" cy="2308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Заголовок 1"/>
          <p:cNvSpPr txBox="1"/>
          <p:nvPr>
            <p:ph type="ctrTitle"/>
          </p:nvPr>
        </p:nvSpPr>
        <p:spPr>
          <a:xfrm>
            <a:off x="-3463981" y="0"/>
            <a:ext cx="10640756" cy="77584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HTML FORMS</a:t>
            </a:r>
          </a:p>
        </p:txBody>
      </p:sp>
      <p:pic>
        <p:nvPicPr>
          <p:cNvPr id="128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extBox 3"/>
          <p:cNvSpPr txBox="1"/>
          <p:nvPr/>
        </p:nvSpPr>
        <p:spPr>
          <a:xfrm>
            <a:off x="1182061" y="1139265"/>
            <a:ext cx="8901640" cy="540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&lt;!</a:t>
            </a:r>
            <a:r>
              <a:rPr>
                <a:solidFill>
                  <a:srgbClr val="F07178"/>
                </a:solidFill>
              </a:rPr>
              <a:t>DOCTYPE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FFCB6B"/>
                </a:solidFill>
              </a:rPr>
              <a:t>html</a:t>
            </a:r>
            <a:r>
              <a:t>&gt;</a:t>
            </a:r>
            <a:endParaRPr>
              <a:solidFill>
                <a:srgbClr val="D4D4D4"/>
              </a:solidFill>
            </a:endParaRPr>
          </a:p>
          <a:p>
            <a:pPr>
              <a:defRPr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</a:t>
            </a:r>
            <a:r>
              <a:rPr>
                <a:solidFill>
                  <a:srgbClr val="F07178"/>
                </a:solidFill>
              </a:rPr>
              <a:t>html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FFCB6B"/>
                </a:solidFill>
              </a:rPr>
              <a:t>lang</a:t>
            </a:r>
            <a:r>
              <a:t>="</a:t>
            </a:r>
            <a:r>
              <a:rPr>
                <a:solidFill>
                  <a:srgbClr val="C3E88D"/>
                </a:solidFill>
              </a:rPr>
              <a:t>en</a:t>
            </a:r>
            <a:r>
              <a:t>"&gt;</a:t>
            </a:r>
            <a:endParaRPr>
              <a:solidFill>
                <a:srgbClr val="D4D4D4"/>
              </a:solidFill>
            </a:endParaRPr>
          </a:p>
          <a:p>
            <a:pPr>
              <a:defRPr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</a:t>
            </a:r>
            <a:r>
              <a:rPr>
                <a:solidFill>
                  <a:srgbClr val="F07178"/>
                </a:solidFill>
              </a:rPr>
              <a:t>head</a:t>
            </a:r>
            <a:r>
              <a:t>&gt;</a:t>
            </a:r>
            <a:endParaRPr>
              <a:solidFill>
                <a:srgbClr val="D4D4D4"/>
              </a:solidFill>
            </a:endParaRP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meta</a:t>
            </a:r>
            <a:r>
              <a:t> </a:t>
            </a:r>
            <a:r>
              <a:rPr>
                <a:solidFill>
                  <a:srgbClr val="FFCB6B"/>
                </a:solidFill>
              </a:rPr>
              <a:t>charset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UTF-8</a:t>
            </a:r>
            <a:r>
              <a:rPr>
                <a:solidFill>
                  <a:srgbClr val="89DDF3"/>
                </a:solidFill>
              </a:rPr>
              <a:t>"&gt;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meta</a:t>
            </a:r>
            <a:r>
              <a:t> </a:t>
            </a:r>
            <a:r>
              <a:rPr>
                <a:solidFill>
                  <a:srgbClr val="FFCB6B"/>
                </a:solidFill>
              </a:rPr>
              <a:t>http-equiv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X-UA-Compatible</a:t>
            </a:r>
            <a:r>
              <a:rPr>
                <a:solidFill>
                  <a:srgbClr val="89DDF3"/>
                </a:solidFill>
              </a:rPr>
              <a:t>"</a:t>
            </a:r>
            <a:r>
              <a:t> </a:t>
            </a:r>
            <a:r>
              <a:rPr>
                <a:solidFill>
                  <a:srgbClr val="FFCB6B"/>
                </a:solidFill>
              </a:rPr>
              <a:t>content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IE=edge</a:t>
            </a:r>
            <a:r>
              <a:rPr>
                <a:solidFill>
                  <a:srgbClr val="89DDF3"/>
                </a:solidFill>
              </a:rPr>
              <a:t>"&gt;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meta</a:t>
            </a:r>
            <a:r>
              <a:t> </a:t>
            </a:r>
            <a:r>
              <a:rPr>
                <a:solidFill>
                  <a:srgbClr val="FFCB6B"/>
                </a:solidFill>
              </a:rPr>
              <a:t>name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viewport</a:t>
            </a:r>
            <a:r>
              <a:rPr>
                <a:solidFill>
                  <a:srgbClr val="89DDF3"/>
                </a:solidFill>
              </a:rPr>
              <a:t>"</a:t>
            </a:r>
            <a:r>
              <a:t> </a:t>
            </a:r>
            <a:r>
              <a:rPr>
                <a:solidFill>
                  <a:srgbClr val="FFCB6B"/>
                </a:solidFill>
              </a:rPr>
              <a:t>content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width=device-width, initial-scale=1.0</a:t>
            </a:r>
            <a:r>
              <a:rPr>
                <a:solidFill>
                  <a:srgbClr val="89DDF3"/>
                </a:solidFill>
              </a:rPr>
              <a:t>"&gt;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title</a:t>
            </a:r>
            <a:r>
              <a:rPr>
                <a:solidFill>
                  <a:srgbClr val="89DDF3"/>
                </a:solidFill>
              </a:rPr>
              <a:t>&gt;</a:t>
            </a:r>
            <a:r>
              <a:t>Sapsan Lesson Number 3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title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&lt;/</a:t>
            </a:r>
            <a:r>
              <a:rPr>
                <a:solidFill>
                  <a:srgbClr val="F07178"/>
                </a:solidFill>
              </a:rPr>
              <a:t>head</a:t>
            </a:r>
            <a:r>
              <a:t>&gt;</a:t>
            </a:r>
            <a:endParaRPr>
              <a:solidFill>
                <a:srgbClr val="D4D4D4"/>
              </a:solidFill>
            </a:endParaRPr>
          </a:p>
          <a:p>
            <a:pPr>
              <a:defRPr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</a:t>
            </a:r>
            <a:r>
              <a:rPr>
                <a:solidFill>
                  <a:srgbClr val="F07178"/>
                </a:solidFill>
              </a:rPr>
              <a:t>body</a:t>
            </a:r>
            <a:r>
              <a:t>&gt;</a:t>
            </a:r>
            <a:endParaRPr>
              <a:solidFill>
                <a:srgbClr val="D4D4D4"/>
              </a:solidFill>
            </a:endParaRP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form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label</a:t>
            </a:r>
            <a:r>
              <a:t> </a:t>
            </a:r>
            <a:r>
              <a:rPr>
                <a:solidFill>
                  <a:srgbClr val="FFCB6B"/>
                </a:solidFill>
              </a:rPr>
              <a:t>for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fname</a:t>
            </a:r>
            <a:r>
              <a:rPr>
                <a:solidFill>
                  <a:srgbClr val="89DDF3"/>
                </a:solidFill>
              </a:rPr>
              <a:t>"&gt;</a:t>
            </a:r>
            <a:r>
              <a:t>First name: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label</a:t>
            </a:r>
            <a:r>
              <a:rPr>
                <a:solidFill>
                  <a:srgbClr val="89DDF3"/>
                </a:solidFill>
              </a:rPr>
              <a:t>&gt;&lt;</a:t>
            </a:r>
            <a:r>
              <a:rPr>
                <a:solidFill>
                  <a:srgbClr val="F07178"/>
                </a:solidFill>
              </a:rPr>
              <a:t>br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input</a:t>
            </a:r>
            <a:r>
              <a:t> </a:t>
            </a:r>
            <a:r>
              <a:rPr>
                <a:solidFill>
                  <a:srgbClr val="FFCB6B"/>
                </a:solidFill>
              </a:rPr>
              <a:t>type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text</a:t>
            </a:r>
            <a:r>
              <a:rPr>
                <a:solidFill>
                  <a:srgbClr val="89DDF3"/>
                </a:solidFill>
              </a:rPr>
              <a:t>"</a:t>
            </a:r>
            <a:r>
              <a:t> </a:t>
            </a:r>
            <a:r>
              <a:rPr>
                <a:solidFill>
                  <a:srgbClr val="FFCB6B"/>
                </a:solidFill>
              </a:rPr>
              <a:t>id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fname</a:t>
            </a:r>
            <a:r>
              <a:rPr>
                <a:solidFill>
                  <a:srgbClr val="89DDF3"/>
                </a:solidFill>
              </a:rPr>
              <a:t>"</a:t>
            </a:r>
            <a:r>
              <a:t> </a:t>
            </a:r>
            <a:r>
              <a:rPr>
                <a:solidFill>
                  <a:srgbClr val="FFCB6B"/>
                </a:solidFill>
              </a:rPr>
              <a:t>name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fname</a:t>
            </a:r>
            <a:r>
              <a:rPr>
                <a:solidFill>
                  <a:srgbClr val="89DDF3"/>
                </a:solidFill>
              </a:rPr>
              <a:t>"&gt;&lt;</a:t>
            </a:r>
            <a:r>
              <a:rPr>
                <a:solidFill>
                  <a:srgbClr val="F07178"/>
                </a:solidFill>
              </a:rPr>
              <a:t>br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label</a:t>
            </a:r>
            <a:r>
              <a:t> </a:t>
            </a:r>
            <a:r>
              <a:rPr>
                <a:solidFill>
                  <a:srgbClr val="FFCB6B"/>
                </a:solidFill>
              </a:rPr>
              <a:t>for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lname</a:t>
            </a:r>
            <a:r>
              <a:rPr>
                <a:solidFill>
                  <a:srgbClr val="89DDF3"/>
                </a:solidFill>
              </a:rPr>
              <a:t>"&gt;</a:t>
            </a:r>
            <a:r>
              <a:t>Last name: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label</a:t>
            </a:r>
            <a:r>
              <a:rPr>
                <a:solidFill>
                  <a:srgbClr val="89DDF3"/>
                </a:solidFill>
              </a:rPr>
              <a:t>&gt;&lt;</a:t>
            </a:r>
            <a:r>
              <a:rPr>
                <a:solidFill>
                  <a:srgbClr val="F07178"/>
                </a:solidFill>
              </a:rPr>
              <a:t>br</a:t>
            </a:r>
            <a:r>
              <a:rPr>
                <a:solidFill>
                  <a:srgbClr val="89DDF3"/>
                </a:solidFill>
              </a:rPr>
              <a:t>&gt;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    </a:t>
            </a:r>
            <a:r>
              <a:rPr>
                <a:solidFill>
                  <a:srgbClr val="89DDF3"/>
                </a:solidFill>
              </a:rPr>
              <a:t>&lt;</a:t>
            </a:r>
            <a:r>
              <a:rPr>
                <a:solidFill>
                  <a:srgbClr val="F07178"/>
                </a:solidFill>
              </a:rPr>
              <a:t>input</a:t>
            </a:r>
            <a:r>
              <a:t> </a:t>
            </a:r>
            <a:r>
              <a:rPr>
                <a:solidFill>
                  <a:srgbClr val="FFCB6B"/>
                </a:solidFill>
              </a:rPr>
              <a:t>type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text</a:t>
            </a:r>
            <a:r>
              <a:rPr>
                <a:solidFill>
                  <a:srgbClr val="89DDF3"/>
                </a:solidFill>
              </a:rPr>
              <a:t>"</a:t>
            </a:r>
            <a:r>
              <a:t> </a:t>
            </a:r>
            <a:r>
              <a:rPr>
                <a:solidFill>
                  <a:srgbClr val="FFCB6B"/>
                </a:solidFill>
              </a:rPr>
              <a:t>id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lname</a:t>
            </a:r>
            <a:r>
              <a:rPr>
                <a:solidFill>
                  <a:srgbClr val="89DDF3"/>
                </a:solidFill>
              </a:rPr>
              <a:t>"</a:t>
            </a:r>
            <a:r>
              <a:t> </a:t>
            </a:r>
            <a:r>
              <a:rPr>
                <a:solidFill>
                  <a:srgbClr val="FFCB6B"/>
                </a:solidFill>
              </a:rPr>
              <a:t>name</a:t>
            </a:r>
            <a:r>
              <a:rPr>
                <a:solidFill>
                  <a:srgbClr val="89DDF3"/>
                </a:solidFill>
              </a:rPr>
              <a:t>="</a:t>
            </a:r>
            <a:r>
              <a:rPr>
                <a:solidFill>
                  <a:srgbClr val="C3E88D"/>
                </a:solidFill>
              </a:rPr>
              <a:t>lname</a:t>
            </a:r>
            <a:r>
              <a:rPr>
                <a:solidFill>
                  <a:srgbClr val="89DDF3"/>
                </a:solidFill>
              </a:rPr>
              <a:t>"&gt;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     </a:t>
            </a:r>
            <a:r>
              <a:rPr>
                <a:solidFill>
                  <a:srgbClr val="89DDF3"/>
                </a:solidFill>
              </a:rPr>
              <a:t>&lt;/</a:t>
            </a:r>
            <a:r>
              <a:rPr>
                <a:solidFill>
                  <a:srgbClr val="F07178"/>
                </a:solidFill>
              </a:rPr>
              <a:t>form</a:t>
            </a:r>
            <a:r>
              <a:rPr>
                <a:solidFill>
                  <a:srgbClr val="89DDF3"/>
                </a:solidFill>
              </a:rPr>
              <a:t>&gt;</a:t>
            </a:r>
            <a:r>
              <a:t> </a:t>
            </a:r>
          </a:p>
          <a:p>
            <a:pPr>
              <a:defRPr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&lt;/</a:t>
            </a:r>
            <a:r>
              <a:rPr>
                <a:solidFill>
                  <a:srgbClr val="F07178"/>
                </a:solidFill>
              </a:rPr>
              <a:t>body</a:t>
            </a:r>
            <a:r>
              <a:t>&gt;</a:t>
            </a:r>
            <a:endParaRPr>
              <a:solidFill>
                <a:srgbClr val="D4D4D4"/>
              </a:solidFill>
            </a:endParaRPr>
          </a:p>
          <a:p>
            <a:pPr>
              <a:defRPr>
                <a:solidFill>
                  <a:srgbClr val="89DDF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&lt;/</a:t>
            </a:r>
            <a:r>
              <a:rPr>
                <a:solidFill>
                  <a:srgbClr val="F07178"/>
                </a:solidFill>
              </a:rPr>
              <a:t>html</a:t>
            </a:r>
            <a:r>
              <a:t>&gt;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Заголовок 1"/>
          <p:cNvSpPr txBox="1"/>
          <p:nvPr>
            <p:ph type="ctrTitle"/>
          </p:nvPr>
        </p:nvSpPr>
        <p:spPr>
          <a:xfrm>
            <a:off x="-3463981" y="0"/>
            <a:ext cx="10640756" cy="77584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HTML Inputs</a:t>
            </a:r>
          </a:p>
        </p:txBody>
      </p:sp>
      <p:pic>
        <p:nvPicPr>
          <p:cNvPr id="133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Рисунок 12" descr="Рисунок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7076" y="1287681"/>
            <a:ext cx="2657847" cy="5058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Заголовок 1"/>
          <p:cNvSpPr txBox="1"/>
          <p:nvPr>
            <p:ph type="ctrTitle"/>
          </p:nvPr>
        </p:nvSpPr>
        <p:spPr>
          <a:xfrm>
            <a:off x="-3463981" y="0"/>
            <a:ext cx="10640756" cy="77584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CSS Selector</a:t>
            </a:r>
          </a:p>
        </p:txBody>
      </p:sp>
      <p:pic>
        <p:nvPicPr>
          <p:cNvPr id="138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etZq_OEULYxYEe16YgArOlGClS7-5714GY38ZiuIEHkVNFn9oq391xP5zeX4H6yhY2wwsdvkWBLKEgaXMTNehWuPAUxuwl96m18vTlUuPdXpoR9peoMIzs7Nga4vrKysQFsQlge41OpxDx5Girk7A_KF8w=s2048.png" descr="etZq_OEULYxYEe16YgArOlGClS7-5714GY38ZiuIEHkVNFn9oq391xP5zeX4H6yhY2wwsdvkWBLKEgaXMTNehWuPAUxuwl96m18vTlUuPdXpoR9peoMIzs7Nga4vrKysQFsQlge41OpxDx5Girk7A_KF8w=s20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9050" y="1103169"/>
            <a:ext cx="9867900" cy="490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N08d8KZNmEr9urIT1MVNG19yHmvEWPDN6hiJI8jZ3mzJ0Eo6hlsM8_HLFRi4YNdDbOOCdvKQDBdwAh3GEK514-rRhvrMKctJOPhPUKMFeO7PNISIZAwa6nA8gXq7DUXoeD_XXteBHvV8RXOolWnKD0Z3Mw=s2048.png" descr="N08d8KZNmEr9urIT1MVNG19yHmvEWPDN6hiJI8jZ3mzJ0Eo6hlsM8_HLFRi4YNdDbOOCdvKQDBdwAh3GEK514-rRhvrMKctJOPhPUKMFeO7PNISIZAwa6nA8gXq7DUXoeD_XXteBHvV8RXOolWnKD0Z3Mw=s204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6350" y="880919"/>
            <a:ext cx="10147300" cy="560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Заголовок 1"/>
          <p:cNvSpPr txBox="1"/>
          <p:nvPr>
            <p:ph type="ctrTitle"/>
          </p:nvPr>
        </p:nvSpPr>
        <p:spPr>
          <a:xfrm>
            <a:off x="-3463981" y="0"/>
            <a:ext cx="10640756" cy="77584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CSS Selector</a:t>
            </a:r>
          </a:p>
        </p:txBody>
      </p:sp>
      <p:pic>
        <p:nvPicPr>
          <p:cNvPr id="144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7HvCtFfnaABl88IH497ZtIFZwsnNFzjCpi22MmJ46U9UFj17zXlooj6AugjzhJHDFPITusOnokjGSIhwDlQFUVfM2P_VHP0oJZSisytG51YFMtk94wwnutS_EioNLgTHxtRXdX6BEYOdounVXyw7oi2iBA=s2048.png" descr="7HvCtFfnaABl88IH497ZtIFZwsnNFzjCpi22MmJ46U9UFj17zXlooj6AugjzhJHDFPITusOnokjGSIhwDlQFUVfM2P_VHP0oJZSisytG51YFMtk94wwnutS_EioNLgTHxtRXdX6BEYOdounVXyw7oi2iBA=s20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08200" y="931719"/>
            <a:ext cx="8229600" cy="524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Заголовок 1"/>
          <p:cNvSpPr txBox="1"/>
          <p:nvPr>
            <p:ph type="ctrTitle"/>
          </p:nvPr>
        </p:nvSpPr>
        <p:spPr>
          <a:xfrm>
            <a:off x="-3463981" y="0"/>
            <a:ext cx="10640756" cy="77584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CSS Selector</a:t>
            </a:r>
          </a:p>
        </p:txBody>
      </p:sp>
      <p:pic>
        <p:nvPicPr>
          <p:cNvPr id="149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0526" y="-63723"/>
            <a:ext cx="1991475" cy="1105269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Заголовок 1"/>
          <p:cNvSpPr txBox="1"/>
          <p:nvPr/>
        </p:nvSpPr>
        <p:spPr>
          <a:xfrm>
            <a:off x="-2019226" y="658531"/>
            <a:ext cx="10640756" cy="775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Селектор через атрибуты</a:t>
            </a:r>
          </a:p>
        </p:txBody>
      </p:sp>
      <p:pic>
        <p:nvPicPr>
          <p:cNvPr id="151" name="Screenshot 2023-10-26 at 15.42.12.png" descr="Screenshot 2023-10-26 at 15.42.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6931" y="1968906"/>
            <a:ext cx="2781301" cy="104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Screenshot 2023-10-26 at 15.42.26.png" descr="Screenshot 2023-10-26 at 15.42.2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83234" y="1672705"/>
            <a:ext cx="3111501" cy="125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Screenshot 2023-10-26 at 16.00.39.png" descr="Screenshot 2023-10-26 at 16.00.3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65486" y="3356586"/>
            <a:ext cx="6146732" cy="3242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